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67" r:id="rId14"/>
    <p:sldId id="268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23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D8BC40-57FC-42CE-BC6D-72A2397B63EF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9F0A24-ACA1-4572-B775-C9E76059D2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8246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F0A24-ACA1-4572-B775-C9E76059D2A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0846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F0A24-ACA1-4572-B775-C9E76059D2A6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3993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D73CC3-ABE5-816B-36FA-A1BCD89FD6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1F3F5CC-D781-C1A0-D398-BE34B77408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3A0AB77-7EDC-B47A-4CE7-E038CE56D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627EC-11F2-459A-8D96-28D38ED8E70C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B19A443-6167-D696-A47F-7DDC4F004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EECBC27-9310-A536-4514-664B90239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2AFB-B705-4E76-B103-F76CFD1927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8386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163288-3915-8D51-2BF3-2EABF556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0A22BD2-6C09-463C-AF25-6C9D1B9E8C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5B42F8-49A3-EB56-23EA-7235EB340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627EC-11F2-459A-8D96-28D38ED8E70C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AC85388-A7E3-1188-98F1-568F0E2E5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B20191E-E6D4-6DAF-0AB8-92A4FF682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2AFB-B705-4E76-B103-F76CFD1927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0229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C23F3C3-00E6-EAD7-C574-1310DBF716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29B50AD-ACEA-494B-74A7-7403670F67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7F8B51-E34E-EBC7-6E14-ED2384C09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627EC-11F2-459A-8D96-28D38ED8E70C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94E6841-C1D4-D45B-D256-97716EE69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9A1416-F34C-2260-567A-DF892B35C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2AFB-B705-4E76-B103-F76CFD1927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4055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D40D1E-CB68-2FA5-03D8-1A1ACACC6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46D7BD-FC40-9637-6596-435D4A43E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EDF094-966A-BD8F-50DE-2F475F6D7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627EC-11F2-459A-8D96-28D38ED8E70C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70CFE81-18E8-6D2B-03DF-CF59A3634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877D7FF-3F7A-1AE0-7378-AD279FE5B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2AFB-B705-4E76-B103-F76CFD1927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0647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D14DD0-172F-C1FD-728F-F6BF70E50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0EE0334-B24C-1317-9AFB-3FC287C4E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5A4691-0EAC-A2DF-190A-162BD186B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627EC-11F2-459A-8D96-28D38ED8E70C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041847-041B-21AE-D2B0-ED1B88499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93C80E1-FB43-668F-4C8E-8630D4B23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2AFB-B705-4E76-B103-F76CFD1927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3023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AC4896-317A-2A9E-3CDB-C11CB74BC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C9E998-75F8-AEA2-7B64-42934F0BF5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B6D1096-40D4-46FB-950B-74EF0CBD14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8C5C53E-5C86-80E5-A52F-5A4A0B08C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627EC-11F2-459A-8D96-28D38ED8E70C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21B8BBC-8DCE-1D98-B673-66737102E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459DF7A-69CC-D92D-3F9C-775DA0468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2AFB-B705-4E76-B103-F76CFD1927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8544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1F9789-D4C0-B29D-2F23-70F65348B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6B0B6AE-9E6B-C84A-5C14-A79EF073C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4034845-298B-FFC5-5E5C-2CB594757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5C1B5B0-3535-5C9C-21C8-9EE93700FF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C9AE10A-5841-31BC-9EDB-5F28015D6D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ADCA154-E8E8-1930-9153-AF6935419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627EC-11F2-459A-8D96-28D38ED8E70C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A37A43D-25C8-0886-517E-D96241628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4E0D099-0A42-A780-1F3E-B8433EA2D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2AFB-B705-4E76-B103-F76CFD1927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4416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2886C2-12E5-BE46-4D43-692CCAD18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5D53962-EF3B-3D43-56E9-5978B1924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627EC-11F2-459A-8D96-28D38ED8E70C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A3BD65E-3081-46B2-1DE1-77D9C5B3C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5CB41BC-5F85-4F82-F011-2D0504177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2AFB-B705-4E76-B103-F76CFD1927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1537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16911AB-D520-23FE-2EE7-8B7DC3147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627EC-11F2-459A-8D96-28D38ED8E70C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B1595A3-9FF2-3D7F-B1BF-694A6698C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3846368-5B0F-FA3A-A5EB-88487DF0B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2AFB-B705-4E76-B103-F76CFD1927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0528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C1C09A-3344-A3BF-D362-A873F08B0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A44B8F-0B2B-9392-55EE-101856A64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D0D3462-F5A1-E094-F65C-4F5723D0F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1244F7E-4473-8E76-5F68-822DE09A8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627EC-11F2-459A-8D96-28D38ED8E70C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16BA452-C2B9-A2AC-4162-E9DFAB73A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821A144-1151-DA01-341A-701E6174A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2AFB-B705-4E76-B103-F76CFD1927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3465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E284BE-3738-89CF-2A31-34D0AC1C3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51A5384-5214-2795-6077-11C5DE6BC8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93E9E63-51D8-25FE-9C0D-92C6402A1D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5E1359F-3745-4926-6197-3DE12433E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627EC-11F2-459A-8D96-28D38ED8E70C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251888D-4B18-BA48-D325-C035C769E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7C1DBAF-97A4-7CB3-32E5-5327A6328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2AFB-B705-4E76-B103-F76CFD1927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3239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0B85136-453C-1F13-30D7-062410C99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63813AA-7080-93CC-14EA-0C6464B55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0499E5-A096-0876-7D9F-B4648CE859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F627EC-11F2-459A-8D96-28D38ED8E70C}" type="datetimeFigureOut">
              <a:rPr lang="zh-TW" altLang="en-US" smtClean="0"/>
              <a:t>2024/10/25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E906EF-A5C0-A050-4B2B-EA86D86C6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CCE9DA-10A3-3461-5D51-814FFF099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A8302AFB-B705-4E76-B103-F76CFD19275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7782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54E6A9-EE2E-5F0D-5C2F-CE5B0C7AFF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0" lang="zh-TW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視窗程式設計 </a:t>
            </a:r>
            <a:r>
              <a:rPr kumimoji="0" lang="en-US" altLang="zh-TW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Homework 6-1</a:t>
            </a:r>
            <a:br>
              <a:rPr kumimoji="0" lang="en-US" altLang="zh-TW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</a:b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Window Program Design Homework 6-1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CC5AE36-AC4E-772E-D17B-1B91D89A44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史蒂夫的煩惱</a:t>
            </a:r>
          </a:p>
        </p:txBody>
      </p:sp>
    </p:spTree>
    <p:extLst>
      <p:ext uri="{BB962C8B-B14F-4D97-AF65-F5344CB8AC3E}">
        <p14:creationId xmlns:p14="http://schemas.microsoft.com/office/powerpoint/2010/main" val="1965171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51B176-7CC9-F930-5FBD-0652F4784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素材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44B8CB7-F398-3BDB-18FA-8D810D243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2007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122DC01-A6CC-C65C-C7D0-FA00FFA80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34506"/>
            <a:ext cx="2311111" cy="27936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D2CC2FA-800D-3DD1-B100-0BE4E587D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763" y="3632162"/>
            <a:ext cx="304762" cy="3047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7FF6D2B-24C6-DD39-4D57-9900422E19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0216"/>
            <a:ext cx="3479365" cy="558730"/>
          </a:xfrm>
          <a:prstGeom prst="rect">
            <a:avLst/>
          </a:prstGeom>
        </p:spPr>
      </p:pic>
      <p:pic>
        <p:nvPicPr>
          <p:cNvPr id="9" name="圖片 8" descr="一張含有 像素, 螢幕擷取畫面, 設計 的圖片&#10;&#10;自動產生的描述">
            <a:extLst>
              <a:ext uri="{FF2B5EF4-FFF2-40B4-BE49-F238E27FC236}">
                <a16:creationId xmlns:a16="http://schemas.microsoft.com/office/drawing/2014/main" id="{1309652F-5AEE-11CD-899E-233886836A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603" y="3005"/>
            <a:ext cx="1625397" cy="3250794"/>
          </a:xfrm>
          <a:prstGeom prst="rect">
            <a:avLst/>
          </a:prstGeom>
        </p:spPr>
      </p:pic>
      <p:pic>
        <p:nvPicPr>
          <p:cNvPr id="11" name="圖片 10" descr="一張含有 螢幕擷取畫面, 樣式, 灰色, 設計 的圖片&#10;&#10;自動產生的描述">
            <a:extLst>
              <a:ext uri="{FF2B5EF4-FFF2-40B4-BE49-F238E27FC236}">
                <a16:creationId xmlns:a16="http://schemas.microsoft.com/office/drawing/2014/main" id="{CFFD6A64-63D9-6FD3-0ED4-EC02B6BACC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-3345"/>
            <a:ext cx="1524000" cy="1524000"/>
          </a:xfrm>
          <a:prstGeom prst="rect">
            <a:avLst/>
          </a:prstGeom>
        </p:spPr>
      </p:pic>
      <p:pic>
        <p:nvPicPr>
          <p:cNvPr id="13" name="圖片 12" descr="一張含有 天空, 樹狀, 戶外, 游泳池 的圖片&#10;&#10;自動產生的描述">
            <a:extLst>
              <a:ext uri="{FF2B5EF4-FFF2-40B4-BE49-F238E27FC236}">
                <a16:creationId xmlns:a16="http://schemas.microsoft.com/office/drawing/2014/main" id="{F785E479-246C-5B71-BC5D-B3E8AE4314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67000" cy="2667000"/>
          </a:xfrm>
          <a:prstGeom prst="rect">
            <a:avLst/>
          </a:prstGeom>
        </p:spPr>
      </p:pic>
      <p:pic>
        <p:nvPicPr>
          <p:cNvPr id="15" name="圖片 14" descr="一張含有 藍色, 螢幕擷取畫面, 電子藍, 馬若雷勒藍 的圖片&#10;&#10;自動產生的描述">
            <a:extLst>
              <a:ext uri="{FF2B5EF4-FFF2-40B4-BE49-F238E27FC236}">
                <a16:creationId xmlns:a16="http://schemas.microsoft.com/office/drawing/2014/main" id="{EBEE3D45-47C2-08AC-933E-5A640165F0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005"/>
            <a:ext cx="1524000" cy="1524000"/>
          </a:xfrm>
          <a:prstGeom prst="rect">
            <a:avLst/>
          </a:prstGeom>
        </p:spPr>
      </p:pic>
      <p:pic>
        <p:nvPicPr>
          <p:cNvPr id="17" name="圖片 16" descr="一張含有 樣式, 螢幕擷取畫面, 正方形, 設計 的圖片&#10;&#10;自動產生的描述">
            <a:extLst>
              <a:ext uri="{FF2B5EF4-FFF2-40B4-BE49-F238E27FC236}">
                <a16:creationId xmlns:a16="http://schemas.microsoft.com/office/drawing/2014/main" id="{25AF76FE-C70D-8A82-7B7E-925D5FE62F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0"/>
            <a:ext cx="1524000" cy="1524000"/>
          </a:xfrm>
          <a:prstGeom prst="rect">
            <a:avLst/>
          </a:prstGeom>
        </p:spPr>
      </p:pic>
      <p:pic>
        <p:nvPicPr>
          <p:cNvPr id="19" name="圖片 18" descr="一張含有 樣式, 螢幕擷取畫面, 正方形, 像素 的圖片&#10;&#10;自動產生的描述">
            <a:extLst>
              <a:ext uri="{FF2B5EF4-FFF2-40B4-BE49-F238E27FC236}">
                <a16:creationId xmlns:a16="http://schemas.microsoft.com/office/drawing/2014/main" id="{ECC17BB6-8E9F-D1C9-2BAB-D454C3C537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1524000" cy="1524000"/>
          </a:xfrm>
          <a:prstGeom prst="rect">
            <a:avLst/>
          </a:prstGeom>
        </p:spPr>
      </p:pic>
      <p:pic>
        <p:nvPicPr>
          <p:cNvPr id="21" name="圖片 20" descr="一張含有 正方形, 螢幕擷取畫面, 樣式, Rectangle 的圖片&#10;&#10;自動產生的描述">
            <a:extLst>
              <a:ext uri="{FF2B5EF4-FFF2-40B4-BE49-F238E27FC236}">
                <a16:creationId xmlns:a16="http://schemas.microsoft.com/office/drawing/2014/main" id="{6B3BBBE4-4778-BDA9-B1AE-F2C21217CEB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3344"/>
            <a:ext cx="609685" cy="609685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4173ADC3-1AB1-1F18-19F9-7AF8A5125DDE}"/>
              </a:ext>
            </a:extLst>
          </p:cNvPr>
          <p:cNvSpPr txBox="1"/>
          <p:nvPr/>
        </p:nvSpPr>
        <p:spPr>
          <a:xfrm>
            <a:off x="7121381" y="6396335"/>
            <a:ext cx="5070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開啟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ppt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編輯模式，右鍵 另存成圖片</a:t>
            </a:r>
          </a:p>
        </p:txBody>
      </p:sp>
    </p:spTree>
    <p:extLst>
      <p:ext uri="{BB962C8B-B14F-4D97-AF65-F5344CB8AC3E}">
        <p14:creationId xmlns:p14="http://schemas.microsoft.com/office/powerpoint/2010/main" val="767848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E7D4F181-3F36-432E-A18C-05389DED94A7}"/>
              </a:ext>
            </a:extLst>
          </p:cNvPr>
          <p:cNvGrpSpPr/>
          <p:nvPr/>
        </p:nvGrpSpPr>
        <p:grpSpPr>
          <a:xfrm>
            <a:off x="2662282" y="151695"/>
            <a:ext cx="6393485" cy="6393485"/>
            <a:chOff x="2662282" y="151695"/>
            <a:chExt cx="6393485" cy="6393485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F8D54AB7-06C1-4089-AEAA-7F3153A7A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282" y="151695"/>
              <a:ext cx="6393485" cy="6393485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6ADA33EF-FFBC-478B-B67C-DD1BE2DC8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6317" y="1715185"/>
              <a:ext cx="3479365" cy="5587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4226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E0E07F3-5698-397A-3607-3E32068E5B53}"/>
              </a:ext>
            </a:extLst>
          </p:cNvPr>
          <p:cNvSpPr txBox="1"/>
          <p:nvPr/>
        </p:nvSpPr>
        <p:spPr>
          <a:xfrm>
            <a:off x="1" y="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友情提供範例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注意，內有暗藏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bug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請勿直接使用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E9E2FC8-EFE5-B65D-E8EA-43A6E4739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0136"/>
            <a:ext cx="5471370" cy="624786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using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System;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namespace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Practice6_1.lib;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public class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Vector2F {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float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_x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_y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public float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X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Arial Unicode MS"/>
                <a:ea typeface="JetBrains Mono"/>
              </a:rPr>
              <a:t>get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=&gt;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_x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Arial Unicode MS"/>
                <a:ea typeface="JetBrains Mono"/>
              </a:rPr>
              <a:t>set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=&gt;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_x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value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public float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Y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Arial Unicode MS"/>
                <a:ea typeface="JetBrains Mono"/>
              </a:rPr>
              <a:t>get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=&gt;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_y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Arial Unicode MS"/>
                <a:ea typeface="JetBrains Mono"/>
              </a:rPr>
              <a:t>set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=&gt;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_y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value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public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Vector2F(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float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x,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float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y) {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_x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x;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_y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y;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public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Vector2F() {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_x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_y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public static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Vector2F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Arial Unicode MS"/>
                <a:ea typeface="JetBrains Mono"/>
              </a:rPr>
              <a:t>operator *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(Vector2F a,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float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b) =&gt;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new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(a.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_x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* b, a.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_y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* b);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public static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Vector2F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Arial Unicode MS"/>
                <a:ea typeface="JetBrains Mono"/>
              </a:rPr>
              <a:t>operator /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(Vector2F a,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float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b) =&gt;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new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(a.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_x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/ b, a.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_y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/ b);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public static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Vector2F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Arial Unicode MS"/>
                <a:ea typeface="JetBrains Mono"/>
              </a:rPr>
              <a:t>operator +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(Vector2F a, Vector2F b) =&gt;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new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(a.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_x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+ b.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_x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a.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_y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+ b.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_y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public static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Vector2F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Arial Unicode MS"/>
                <a:ea typeface="JetBrains Mono"/>
              </a:rPr>
              <a:t>operator -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(Vector2F a, Vector2F b) =&gt;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new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(a.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_x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- b.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_x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a.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_y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- b.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_y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public float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Arial Unicode MS"/>
                <a:ea typeface="JetBrains Mono"/>
              </a:rPr>
              <a:t>length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() =&gt; (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float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)Math.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Arial Unicode MS"/>
                <a:ea typeface="JetBrains Mono"/>
              </a:rPr>
              <a:t>Sqrt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_x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*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_x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_y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*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_y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public override string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Arial Unicode MS"/>
                <a:ea typeface="JetBrains Mono"/>
              </a:rPr>
              <a:t>ToString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() {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$"(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_x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80FF80"/>
                </a:solidFill>
                <a:effectLst/>
                <a:latin typeface="Arial Unicode MS"/>
                <a:ea typeface="JetBrains Mono"/>
              </a:rPr>
              <a:t>:F4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_y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80FF80"/>
                </a:solidFill>
                <a:effectLst/>
                <a:latin typeface="Arial Unicode MS"/>
                <a:ea typeface="JetBrains Mono"/>
              </a:rPr>
              <a:t>:F4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)"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C733FC5-815C-48C1-F9EB-15124569F2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1370" y="-1"/>
            <a:ext cx="6720630" cy="270843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public class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Block {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public readonly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Vector2F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Position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public readonly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BlockType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Type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public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PictureBox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Picture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public enum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BlockType {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WATER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GRASS_BLOCK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DIRT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STONE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6F737A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public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Block(Vector2F position, BlockType type) {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Position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position;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Type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type;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A4B449BA-59ED-B05C-95D0-ECED5E71C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1369" y="2708433"/>
            <a:ext cx="6720631" cy="33947755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public partial class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Game : FormHelper {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private const int 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padding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10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private const int 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widthCount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15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private const int 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heightCount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15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private const int 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size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64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private const int 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invBarPadding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private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Panel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_panel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private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Block[,]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_blocks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new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Block[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heightCount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widthCount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private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BlockType?[]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_invBarItem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new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BlockType?[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9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private int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_invBarItemIndex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private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CustomImage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_player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private readonly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KeyRegister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_keyReg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private readonly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Stopwatch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_stopwatch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private float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_lastUpdateTime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public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Game() {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Arial Unicode MS"/>
                <a:ea typeface="JetBrains Mono"/>
              </a:rPr>
              <a:t>InitializeComponent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();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_keyReg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new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KeyRegister(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this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_panel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new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Panel();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_panel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Width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widthCount </a:t>
            </a:r>
            <a:r>
              <a:rPr kumimoji="0" lang="zh-TW" altLang="zh-TW" sz="10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* </a:t>
            </a:r>
            <a:r>
              <a:rPr kumimoji="0" lang="zh-TW" altLang="zh-TW" sz="100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zh-TW" altLang="zh-TW" sz="10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0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_panel</a:t>
            </a:r>
            <a:r>
              <a:rPr kumimoji="0" lang="zh-TW" altLang="zh-TW" sz="10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TW" altLang="zh-TW" sz="100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Height </a:t>
            </a:r>
            <a:r>
              <a:rPr kumimoji="0" lang="zh-TW" altLang="zh-TW" sz="10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TW" altLang="zh-TW" sz="100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heightCount </a:t>
            </a:r>
            <a:r>
              <a:rPr kumimoji="0" lang="zh-TW" altLang="zh-TW" sz="100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* </a:t>
            </a:r>
            <a:r>
              <a:rPr kumimoji="0" lang="zh-TW" altLang="zh-TW" sz="100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_panel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Location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new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Point(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padding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padding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_panel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MouseClick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Arial Unicode MS"/>
                <a:ea typeface="JetBrains Mono"/>
              </a:rPr>
              <a:t>+= OnMouseClick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Controls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Arial Unicode MS"/>
                <a:ea typeface="JetBrains Mono"/>
              </a:rPr>
              <a:t>Add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_panel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Arial Unicode MS"/>
                <a:ea typeface="JetBrains Mono"/>
              </a:rPr>
              <a:t>Game_SizeChanged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this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null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_player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new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CustomImage();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_player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Location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new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Point(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padding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padding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_player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Image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Resources.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Steve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_player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SizeMode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PictureBoxSizeMode.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Zoom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_player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Height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112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_player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Width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64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_panel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Controls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Arial Unicode MS"/>
                <a:ea typeface="JetBrains Mono"/>
              </a:rPr>
              <a:t>Add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_player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_playerPosition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new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Vector2F(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12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Arial Unicode MS"/>
                <a:ea typeface="JetBrains Mono"/>
              </a:rPr>
              <a:t>UpdatePlayerPosition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();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_stopwatch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new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Stopwatch();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_stopwatch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Arial Unicode MS"/>
                <a:ea typeface="JetBrains Mono"/>
              </a:rPr>
              <a:t>Start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();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int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x =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 x &lt; 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widthCount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 x++) {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float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n = 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Arial Unicode MS"/>
                <a:ea typeface="JetBrains Mono"/>
              </a:rPr>
              <a:t>GetNoise1D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(x /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3f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int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stoneLayer = (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)(n *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 +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6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int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grassBlockLayer = stoneLayer + </a:t>
            </a:r>
            <a:r>
              <a:rPr lang="en-US" altLang="zh-TW" sz="1000" dirty="0">
                <a:solidFill>
                  <a:srgbClr val="2AACB8"/>
                </a:solidFill>
                <a:latin typeface="Arial Unicode MS"/>
                <a:ea typeface="JetBrains Mono"/>
              </a:rPr>
              <a:t>10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int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y =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 y &lt; 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heightCount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 y++) {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(y &lt;= stoneLayer) {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_blocks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[y, x] =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new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Block(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new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Vector2F(x, y), BlockType.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STONE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}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else if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(y &lt;= grassBlockLayer) {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(y == grassBlockLayer)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_blocks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[y, x] =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new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Block(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new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Vector2F(x, y), BlockType.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GRASS_BLOCK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else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               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_blocks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[y, x] =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new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Block(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new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Vector2F(x, y), BlockType.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DIRT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}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}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}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int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y =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 y &lt; 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heightCount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 y++) {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int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x =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 x &lt; 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widthCount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 x++) {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Block block =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_blocks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[y, x];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(block ==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null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continue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Arial Unicode MS"/>
                <a:ea typeface="JetBrains Mono"/>
              </a:rPr>
              <a:t>CreateBlockPicture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(x, y, block);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}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}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_invBarItem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 = BlockType.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GRASS_BLOCK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_invBarItem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 = BlockType.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DIRT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_invBarItem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 = BlockType.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STONE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_invBarItem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 = BlockType.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WATER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Arial Unicode MS"/>
                <a:ea typeface="JetBrains Mono"/>
              </a:rPr>
              <a:t>UpdateInvBar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();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private static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Image 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Arial Unicode MS"/>
                <a:ea typeface="JetBrains Mono"/>
              </a:rPr>
              <a:t>BlockTypeToImage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(BlockType blockType) =&gt; blockType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switch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BlockType.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GRASS_BLOCK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=&gt; Resources.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Grass_Block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BlockType.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DIRT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=&gt; Resources.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Dirt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BlockType.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STONE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=&gt; Resources.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Stone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BlockType.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WATER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=&gt; Resources.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Water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_ =&gt;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throw new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ArgumentOutOfRangeException(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nameof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(blockType), blockType,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null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};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private void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Arial Unicode MS"/>
                <a:ea typeface="JetBrains Mono"/>
              </a:rPr>
              <a:t>UpdateInvBar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() {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int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i =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 i &lt;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9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 i++) {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_invBarItem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[i] ==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null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continue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CustomImage item =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new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CustomImage();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item.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Image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Arial Unicode MS"/>
                <a:ea typeface="JetBrains Mono"/>
              </a:rPr>
              <a:t>BlockTypeToImage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((BlockType)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_invBarItem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[i]);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item.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Size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new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Size(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32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32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int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w = (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InventoryBar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Width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- 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invBarPadding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*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 /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9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item.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Location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new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Point(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invBarPadding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+ w * i + (w - item.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Width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 /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(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InventoryBar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Height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- item.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Height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 /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InventoryBar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Controls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Arial Unicode MS"/>
                <a:ea typeface="JetBrains Mono"/>
              </a:rPr>
              <a:t>Add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(item);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}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private void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Arial Unicode MS"/>
                <a:ea typeface="JetBrains Mono"/>
              </a:rPr>
              <a:t>UpdateInvBarIndex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() {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int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w = (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InventoryBar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Width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- 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invBarPadding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*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 /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9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InventoryBarSelect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Location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new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Point(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InventoryBar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Left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-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3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+ w *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_invBarItemIndex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InventoryBar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Top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-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private void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Arial Unicode MS"/>
                <a:ea typeface="JetBrains Mono"/>
              </a:rPr>
              <a:t>CreateBlockPicture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int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x,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int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y, Block block) {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int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yVal = 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heightCount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- y -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PictureBox box = block.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Picture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new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PictureBox();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box.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Size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new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Size(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box.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SizeMode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PictureBoxSizeMode.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Zoom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box.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Image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block.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Type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switch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BlockType.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GRASS_BLOCK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=&gt; Resources.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Grass_Block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BlockType.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DIRT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=&gt; Resources.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Dirt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BlockType.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STONE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=&gt; Resources.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Stone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BlockType.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WATER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=&gt; Resources.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Water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_ =&gt;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null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};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box.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Visible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box.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Enabled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box.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Top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yVal * 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box.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Left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x * 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_panel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Controls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Arial Unicode MS"/>
                <a:ea typeface="JetBrains Mono"/>
              </a:rPr>
              <a:t>Add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(box);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private void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Arial Unicode MS"/>
                <a:ea typeface="JetBrains Mono"/>
              </a:rPr>
              <a:t>SetBlock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int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x,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int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y, BlockType blockType) {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_blocks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[y, x] !=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null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Arial Unicode MS"/>
                <a:ea typeface="JetBrains Mono"/>
              </a:rPr>
              <a:t>RemoveBlock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(x, y);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Block block =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_blocks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[y, x] =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new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Block(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new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Vector2F(x, y), blockType);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Arial Unicode MS"/>
                <a:ea typeface="JetBrains Mono"/>
              </a:rPr>
              <a:t>CreateBlockPicture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(x, y, block);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private void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Arial Unicode MS"/>
                <a:ea typeface="JetBrains Mono"/>
              </a:rPr>
              <a:t>RemoveBlock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int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x,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int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y) {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Block block =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_blocks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[y, x];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(block ==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null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_blocks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[y, x] =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null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(block.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Picture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==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null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_panel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Controls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Arial Unicode MS"/>
                <a:ea typeface="JetBrains Mono"/>
              </a:rPr>
              <a:t>Remove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(block.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Picture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private void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Arial Unicode MS"/>
                <a:ea typeface="JetBrains Mono"/>
              </a:rPr>
              <a:t>OnMouseClick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object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sender, MouseEventArgs e) {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int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x = e.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X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/ 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int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y = (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_panel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Height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- e.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 / 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(e.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Button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== MouseButtons.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Right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&amp;&amp;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_blocks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[y, x] ==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null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&amp;&amp;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_invBarItem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_invBarItemIndex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 !=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null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Arial Unicode MS"/>
                <a:ea typeface="JetBrains Mono"/>
              </a:rPr>
              <a:t>SetBlock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(x, y, (BlockType)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_invBarItem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_invBarItemIndex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]);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}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(e.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Button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== MouseButtons.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Left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Arial Unicode MS"/>
                <a:ea typeface="JetBrains Mono"/>
              </a:rPr>
              <a:t>RemoveBlock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(x, y);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}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private void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Arial Unicode MS"/>
                <a:ea typeface="JetBrains Mono"/>
              </a:rPr>
              <a:t>GameUpdate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object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sender, ElapsedEventArgs e) {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// Get the current time in seconds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float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currentTime = (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float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_stopwatch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Elapsed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TotalSeconds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float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deltaTime = currentTime -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_lastUpdateTime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_lastUpdateTime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currentTime;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int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i =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 i &lt;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10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 i++) {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_keyReg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Key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[i] &amp;&amp; i !=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_invBarItemIndex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_invBarItemIndex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i -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Arial Unicode MS"/>
                <a:ea typeface="JetBrains Mono"/>
              </a:rPr>
              <a:t>UpdateInvBarIndex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();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}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}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private void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Arial Unicode MS"/>
                <a:ea typeface="JetBrains Mono"/>
              </a:rPr>
              <a:t>UpdatePlayerPosition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() {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_player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Location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new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Point(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(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)(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_playerPosition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X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* 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),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(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)(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_panel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Height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-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_playerPosition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Y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* 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size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-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_player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Height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);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private static float 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Arial Unicode MS"/>
                <a:ea typeface="JetBrains Mono"/>
              </a:rPr>
              <a:t>GetNoise1D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float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x) {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float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)(Math.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Arial Unicode MS"/>
                <a:ea typeface="JetBrains Mono"/>
              </a:rPr>
              <a:t>Sin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2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* x) + Math.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Arial Unicode MS"/>
                <a:ea typeface="JetBrains Mono"/>
              </a:rPr>
              <a:t>Sin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(Math.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PI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* x)) /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4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0.5f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private float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Arial Unicode MS"/>
                <a:ea typeface="JetBrains Mono"/>
              </a:rPr>
              <a:t>GetScrollPercent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(ScrollBar scrollBar) {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float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scrollPos;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(scrollBar.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Maximum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== scrollBar.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LargeChange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scrollPos = scrollBar.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Value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else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scrollPos = (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float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)scrollBar.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Value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/ (scrollBar.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Maximum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- scrollBar.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LargeChange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(scrollPos &gt;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 scrollPos =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scrollPos;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private void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Arial Unicode MS"/>
                <a:ea typeface="JetBrains Mono"/>
              </a:rPr>
              <a:t>Game_SizeChanged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object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sender, EventArgs e) {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hScrollBar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Maximum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(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)((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float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)(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_panel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Width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padding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*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 /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Width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*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hScrollBar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LargeChange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vScrollBar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Maximum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(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)((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float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)(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_panel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Height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padding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*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 /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Height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*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vScrollBar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LargeChange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Arial Unicode MS"/>
                <a:ea typeface="JetBrains Mono"/>
              </a:rPr>
              <a:t>hScrollBar_Scroll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this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null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Arial Unicode MS"/>
                <a:ea typeface="JetBrains Mono"/>
              </a:rPr>
              <a:t>vScrollBar_Scroll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this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null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private void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Arial Unicode MS"/>
                <a:ea typeface="JetBrains Mono"/>
              </a:rPr>
              <a:t>hScrollBar_Scroll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object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sender, ScrollEventArgs e) {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int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len =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_panel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Width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padding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*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2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-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Width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(len &lt;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_panel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Left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padding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}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_panel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Left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(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)(-len *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Arial Unicode MS"/>
                <a:ea typeface="JetBrains Mono"/>
              </a:rPr>
              <a:t>GetScrollPercent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hScrollBar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 + 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padding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private void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Arial Unicode MS"/>
                <a:ea typeface="JetBrains Mono"/>
              </a:rPr>
              <a:t>vScrollBar_Scroll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object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sender, ScrollEventArgs e) {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int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len =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_panel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Height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padding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*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2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-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Height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(len &lt;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_panel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Top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padding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}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_panel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Top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 (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)(-len *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57AAF7"/>
                </a:solidFill>
                <a:effectLst/>
                <a:latin typeface="Arial Unicode MS"/>
                <a:ea typeface="JetBrains Mono"/>
              </a:rPr>
              <a:t>GetScrollPercent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vScrollBar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 + </a:t>
            </a:r>
            <a:r>
              <a:rPr kumimoji="0" lang="zh-TW" altLang="zh-TW" sz="1000" b="0" i="1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Arial Unicode MS"/>
                <a:ea typeface="JetBrains Mono"/>
              </a:rPr>
              <a:t>padding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550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1220B8-0C30-BEBC-0F42-0428FAE42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438524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Hello </a:t>
            </a:r>
            <a:r>
              <a:rPr lang="en-US" altLang="zh-TW" sz="3600" dirty="0" err="1"/>
              <a:t>habibi</a:t>
            </a:r>
            <a:br>
              <a:rPr lang="en-US" altLang="zh-TW" sz="3600" dirty="0"/>
            </a:br>
            <a:r>
              <a:rPr lang="en-US" altLang="zh-TW" sz="3600" dirty="0"/>
              <a:t>Rainbow cat custom window</a:t>
            </a:r>
            <a:br>
              <a:rPr lang="en-US" altLang="zh-TW" sz="3600" dirty="0"/>
            </a:br>
            <a:r>
              <a:rPr lang="en-US" altLang="zh-TW" sz="3600" dirty="0"/>
              <a:t>made of </a:t>
            </a:r>
            <a:r>
              <a:rPr lang="en-US" altLang="zh-TW" sz="3600" dirty="0" err="1"/>
              <a:t>alumulemu</a:t>
            </a:r>
            <a:br>
              <a:rPr lang="en-US" altLang="zh-TW" sz="3600" dirty="0"/>
            </a:br>
            <a:r>
              <a:rPr lang="en-US" altLang="zh-TW" sz="3600" dirty="0"/>
              <a:t>floor to ceiling window</a:t>
            </a:r>
            <a:br>
              <a:rPr lang="en-US" altLang="zh-TW" sz="3600" dirty="0"/>
            </a:br>
            <a:r>
              <a:rPr lang="en-US" altLang="zh-TW" sz="3600" dirty="0"/>
              <a:t>if you like,  cut cut me</a:t>
            </a:r>
            <a:endParaRPr lang="zh-TW" altLang="en-US" sz="3600" dirty="0"/>
          </a:p>
        </p:txBody>
      </p:sp>
      <p:pic>
        <p:nvPicPr>
          <p:cNvPr id="5" name="圖片 4" descr="一張含有 螢幕擷取畫面, 文字 的圖片&#10;&#10;自動產生的描述">
            <a:extLst>
              <a:ext uri="{FF2B5EF4-FFF2-40B4-BE49-F238E27FC236}">
                <a16:creationId xmlns:a16="http://schemas.microsoft.com/office/drawing/2014/main" id="{45D9768F-BE83-F2A7-92BB-217F85CC3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28"/>
          <a:stretch/>
        </p:blipFill>
        <p:spPr>
          <a:xfrm>
            <a:off x="7628709" y="569145"/>
            <a:ext cx="4128574" cy="3152042"/>
          </a:xfrm>
          <a:prstGeom prst="roundRect">
            <a:avLst>
              <a:gd name="adj" fmla="val 168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4816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0ECE88-2AB4-4374-F8B3-EB2942D0E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作業說明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FC2BB9-371B-0D11-C52A-E78836AAC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Minecraft</a:t>
            </a:r>
            <a:r>
              <a:rPr lang="zh-TW" altLang="en-US" dirty="0"/>
              <a:t>於</a:t>
            </a:r>
            <a:r>
              <a:rPr lang="en-US" altLang="zh-TW" dirty="0"/>
              <a:t>2011</a:t>
            </a:r>
            <a:r>
              <a:rPr lang="zh-TW" altLang="en-US" dirty="0"/>
              <a:t>年發佈正式版</a:t>
            </a:r>
            <a:r>
              <a:rPr lang="en-US" altLang="zh-TW" dirty="0"/>
              <a:t>1.0.0</a:t>
            </a:r>
          </a:p>
          <a:p>
            <a:pPr marL="0" indent="0">
              <a:buNone/>
            </a:pPr>
            <a:r>
              <a:rPr lang="zh-TW" altLang="en-US" dirty="0"/>
              <a:t>主角蒂帝夫在遊戲中身經百戰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轉眼間就已經過去</a:t>
            </a:r>
            <a:r>
              <a:rPr lang="en-US" altLang="zh-TW" dirty="0"/>
              <a:t>13</a:t>
            </a:r>
            <a:r>
              <a:rPr lang="zh-TW" altLang="en-US" dirty="0"/>
              <a:t>年了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而且最近還兼差拍電影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然而最近史蒂夫拍電影拍累了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想要回到</a:t>
            </a:r>
            <a:r>
              <a:rPr lang="en-US" altLang="zh-TW" dirty="0"/>
              <a:t>2D</a:t>
            </a:r>
            <a:r>
              <a:rPr lang="zh-TW" altLang="en-US" dirty="0"/>
              <a:t>賣塊的世界休息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請建造一個</a:t>
            </a:r>
            <a:r>
              <a:rPr lang="en-US" altLang="zh-TW" dirty="0"/>
              <a:t>2D</a:t>
            </a:r>
            <a:r>
              <a:rPr lang="zh-TW" altLang="en-US" dirty="0"/>
              <a:t>的賣塊世界給他養老</a:t>
            </a:r>
            <a:endParaRPr lang="en-US" altLang="zh-TW" dirty="0"/>
          </a:p>
        </p:txBody>
      </p:sp>
      <p:pic>
        <p:nvPicPr>
          <p:cNvPr id="1028" name="Picture 4" descr="a man with a beard and a blue shirt says &quot; i am steve &quot;">
            <a:extLst>
              <a:ext uri="{FF2B5EF4-FFF2-40B4-BE49-F238E27FC236}">
                <a16:creationId xmlns:a16="http://schemas.microsoft.com/office/drawing/2014/main" id="{F73F7374-FE3D-E733-941F-963F20C16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255" y="97269"/>
            <a:ext cx="4795981" cy="259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053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26D712-5E38-B087-D058-F21C06283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作業說明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E29874-0D62-AEA3-4E57-208C79651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開始畫面</a:t>
            </a:r>
            <a:endParaRPr lang="en-US" altLang="zh-TW" dirty="0"/>
          </a:p>
          <a:p>
            <a:r>
              <a:rPr lang="zh-TW" altLang="en-US" dirty="0"/>
              <a:t>開新遊戲按鈕打開新遊戲</a:t>
            </a:r>
            <a:endParaRPr lang="en-US" altLang="zh-TW" dirty="0"/>
          </a:p>
          <a:p>
            <a:r>
              <a:rPr lang="zh-TW" altLang="en-US" dirty="0"/>
              <a:t>其他自由發揮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808521F-D691-EF23-B1F1-B757DBAC4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475" y="1816100"/>
            <a:ext cx="5706672" cy="4351338"/>
          </a:xfrm>
          <a:prstGeom prst="roundRect">
            <a:avLst>
              <a:gd name="adj" fmla="val 168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8631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205D3-A4F2-3392-FA72-F58DCCAC8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C82C07-1367-C4D5-51A5-E03991CAE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作業說明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B7B1DE-8B98-4220-B42E-866B9A62E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遊戲畫面</a:t>
            </a:r>
            <a:endParaRPr lang="en-US" altLang="zh-TW" dirty="0"/>
          </a:p>
          <a:p>
            <a:r>
              <a:rPr lang="zh-TW" altLang="en-US" dirty="0"/>
              <a:t>生成</a:t>
            </a:r>
            <a:r>
              <a:rPr lang="en-US" altLang="zh-TW" dirty="0"/>
              <a:t>30x15</a:t>
            </a:r>
            <a:r>
              <a:rPr lang="zh-TW" altLang="en-US" dirty="0"/>
              <a:t>的地圖，地形不拘，</a:t>
            </a:r>
            <a:br>
              <a:rPr lang="en-US" altLang="zh-TW" dirty="0"/>
            </a:br>
            <a:r>
              <a:rPr lang="zh-TW" altLang="en-US" dirty="0"/>
              <a:t>可以生成平地即可，但至少要</a:t>
            </a:r>
            <a:br>
              <a:rPr lang="en-US" altLang="zh-TW" dirty="0"/>
            </a:br>
            <a:r>
              <a:rPr lang="zh-TW" altLang="en-US" dirty="0"/>
              <a:t>包含兩種方塊</a:t>
            </a:r>
            <a:br>
              <a:rPr lang="en-US" altLang="zh-TW" dirty="0"/>
            </a:br>
            <a:r>
              <a:rPr lang="en-US" altLang="zh-TW" dirty="0"/>
              <a:t>(</a:t>
            </a:r>
            <a:r>
              <a:rPr lang="zh-TW" altLang="en-US" dirty="0"/>
              <a:t>提示</a:t>
            </a:r>
            <a:r>
              <a:rPr lang="en-US" altLang="zh-TW" dirty="0"/>
              <a:t>:</a:t>
            </a:r>
            <a:r>
              <a:rPr lang="zh-TW" altLang="en-US" dirty="0"/>
              <a:t> 可將方塊直接放入</a:t>
            </a:r>
            <a:r>
              <a:rPr lang="en-US" altLang="zh-TW" dirty="0"/>
              <a:t>Panel)</a:t>
            </a:r>
          </a:p>
          <a:p>
            <a:r>
              <a:rPr lang="zh-TW" altLang="en-US" dirty="0"/>
              <a:t>新增</a:t>
            </a:r>
            <a:r>
              <a:rPr lang="en-US" altLang="zh-TW" dirty="0" err="1"/>
              <a:t>HScrollBar</a:t>
            </a:r>
            <a:r>
              <a:rPr lang="zh-TW" altLang="en-US" dirty="0"/>
              <a:t>以及</a:t>
            </a:r>
            <a:r>
              <a:rPr lang="en-US" altLang="zh-TW" dirty="0" err="1"/>
              <a:t>VScrollBar</a:t>
            </a:r>
            <a:br>
              <a:rPr lang="en-US" altLang="zh-TW" dirty="0"/>
            </a:br>
            <a:r>
              <a:rPr lang="zh-TW" altLang="en-US" dirty="0"/>
              <a:t>移動視野 </a:t>
            </a:r>
            <a:r>
              <a:rPr lang="en-US" altLang="zh-TW" dirty="0"/>
              <a:t>(</a:t>
            </a:r>
            <a:r>
              <a:rPr lang="zh-TW" altLang="en-US" dirty="0"/>
              <a:t>提示</a:t>
            </a:r>
            <a:r>
              <a:rPr lang="en-US" altLang="zh-TW" dirty="0"/>
              <a:t>:</a:t>
            </a:r>
            <a:r>
              <a:rPr lang="zh-TW" altLang="en-US" dirty="0"/>
              <a:t> 如將方塊放進</a:t>
            </a:r>
            <a:br>
              <a:rPr lang="en-US" altLang="zh-TW" dirty="0"/>
            </a:br>
            <a:r>
              <a:rPr lang="en-US" altLang="zh-TW" dirty="0"/>
              <a:t>Panel</a:t>
            </a:r>
            <a:r>
              <a:rPr lang="zh-TW" altLang="en-US" dirty="0"/>
              <a:t>，可直接移動</a:t>
            </a:r>
            <a:r>
              <a:rPr lang="en-US" altLang="zh-TW" dirty="0"/>
              <a:t>Panel</a:t>
            </a:r>
            <a:r>
              <a:rPr lang="zh-TW" altLang="en-US" dirty="0"/>
              <a:t>即可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加入史蒂夫到遊戲中</a:t>
            </a:r>
            <a:br>
              <a:rPr lang="en-US" altLang="zh-TW" dirty="0"/>
            </a:br>
            <a:r>
              <a:rPr lang="en-US" altLang="zh-TW" dirty="0"/>
              <a:t>(</a:t>
            </a:r>
            <a:r>
              <a:rPr lang="zh-TW" altLang="en-US" dirty="0"/>
              <a:t>站在其中一個方塊上即可</a:t>
            </a:r>
            <a:r>
              <a:rPr lang="en-US" altLang="zh-TW" dirty="0"/>
              <a:t>)</a:t>
            </a:r>
          </a:p>
        </p:txBody>
      </p:sp>
      <p:pic>
        <p:nvPicPr>
          <p:cNvPr id="18" name="圖片 17" descr="一張含有 螢幕擷取畫面, 多媒體軟體, 文字, 繪圖軟體 的圖片&#10;&#10;自動產生的描述">
            <a:extLst>
              <a:ext uri="{FF2B5EF4-FFF2-40B4-BE49-F238E27FC236}">
                <a16:creationId xmlns:a16="http://schemas.microsoft.com/office/drawing/2014/main" id="{1F118EF1-E0EE-DA3E-34A1-2286001AF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5625"/>
            <a:ext cx="5706673" cy="4351338"/>
          </a:xfrm>
          <a:prstGeom prst="roundRect">
            <a:avLst>
              <a:gd name="adj" fmla="val 168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3414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2BE093AE-987D-68DB-C41E-9151D2EAB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A7822F-5EBF-C082-4186-EA922AC5E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作業說明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6B2380-9011-4441-56CC-AA43F629E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方塊選擇</a:t>
            </a:r>
            <a:endParaRPr lang="en-US" altLang="zh-TW" dirty="0"/>
          </a:p>
          <a:p>
            <a:r>
              <a:rPr lang="zh-TW" altLang="en-US" dirty="0"/>
              <a:t>底下快捷欄至少可選兩種方塊</a:t>
            </a:r>
            <a:br>
              <a:rPr lang="en-US" altLang="zh-TW" dirty="0"/>
            </a:br>
            <a:r>
              <a:rPr lang="zh-TW" altLang="en-US" dirty="0"/>
              <a:t>樣式不拘，只要看得出來</a:t>
            </a:r>
            <a:br>
              <a:rPr lang="en-US" altLang="zh-TW" dirty="0"/>
            </a:br>
            <a:r>
              <a:rPr lang="zh-TW" altLang="en-US" dirty="0"/>
              <a:t>目前使用的方塊</a:t>
            </a:r>
            <a:endParaRPr lang="en-US" altLang="zh-TW" dirty="0"/>
          </a:p>
          <a:p>
            <a:r>
              <a:rPr lang="zh-TW" altLang="en-US" dirty="0"/>
              <a:t>左鍵可以破壞方塊，</a:t>
            </a:r>
            <a:br>
              <a:rPr lang="en-US" altLang="zh-TW" dirty="0"/>
            </a:br>
            <a:r>
              <a:rPr lang="zh-TW" altLang="en-US" dirty="0"/>
              <a:t>右鍵可以放置方塊，</a:t>
            </a:r>
            <a:br>
              <a:rPr lang="en-US" altLang="zh-TW" dirty="0"/>
            </a:br>
            <a:r>
              <a:rPr lang="zh-TW" altLang="en-US" dirty="0"/>
              <a:t>所有方塊都需要一起移動</a:t>
            </a:r>
            <a:br>
              <a:rPr lang="en-US" altLang="zh-TW" dirty="0"/>
            </a:br>
            <a:r>
              <a:rPr lang="en-US" altLang="zh-TW" dirty="0"/>
              <a:t>(</a:t>
            </a:r>
            <a:r>
              <a:rPr lang="zh-TW" altLang="en-US" dirty="0"/>
              <a:t>提示</a:t>
            </a:r>
            <a:r>
              <a:rPr lang="en-US" altLang="zh-TW" dirty="0"/>
              <a:t>:</a:t>
            </a:r>
            <a:r>
              <a:rPr lang="zh-TW" altLang="en-US" dirty="0"/>
              <a:t> 可以把方塊放在同一個</a:t>
            </a:r>
            <a:br>
              <a:rPr lang="en-US" altLang="zh-TW" dirty="0"/>
            </a:br>
            <a:r>
              <a:rPr lang="en-US" altLang="zh-TW" dirty="0"/>
              <a:t>Panel</a:t>
            </a:r>
            <a:r>
              <a:rPr lang="zh-TW" altLang="en-US" dirty="0"/>
              <a:t>中，寫起來會比較快樂</a:t>
            </a:r>
            <a:r>
              <a:rPr lang="en-US" altLang="zh-TW" dirty="0"/>
              <a:t>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A7FA2CC-26DA-3951-F713-272090E26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825625"/>
            <a:ext cx="5706672" cy="4351338"/>
          </a:xfrm>
          <a:prstGeom prst="roundRect">
            <a:avLst>
              <a:gd name="adj" fmla="val 168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81752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72FC4A-9702-F390-6B79-96A5316BB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6-2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C7759F5-0E22-F52B-9C6A-779BC5BE3E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3087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2BAB3-B056-364F-5E68-90701D175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711C71-4311-CDA0-8D59-8118810F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作業說明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1704B0-4C1A-CC60-5BB2-71DA52308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開始畫面</a:t>
            </a:r>
            <a:endParaRPr lang="en-US" altLang="zh-TW" dirty="0"/>
          </a:p>
          <a:p>
            <a:r>
              <a:rPr lang="zh-TW" altLang="en-US" dirty="0"/>
              <a:t>新增開啟存檔功能</a:t>
            </a:r>
            <a:endParaRPr lang="en-US" altLang="zh-TW" dirty="0"/>
          </a:p>
          <a:p>
            <a:r>
              <a:rPr lang="zh-TW" altLang="en-US" dirty="0"/>
              <a:t>新增離開遊戲按鈕</a:t>
            </a:r>
            <a:endParaRPr lang="en-US" altLang="zh-TW" dirty="0"/>
          </a:p>
          <a:p>
            <a:r>
              <a:rPr lang="zh-TW" altLang="en-US" dirty="0"/>
              <a:t>其他自由發揮</a:t>
            </a:r>
            <a:endParaRPr lang="en-US" altLang="zh-TW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DDAC1599-ACF8-2033-3E75-5A127C343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474" y="1816100"/>
            <a:ext cx="5706673" cy="4351338"/>
          </a:xfrm>
          <a:prstGeom prst="roundRect">
            <a:avLst>
              <a:gd name="adj" fmla="val 168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0146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D7D23-5F6A-4AE2-8D0D-5DD29C85F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1A24C0-B89B-E909-E58A-9F44724A6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作業說明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39EF00-0D43-21D3-CDA7-93871558A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dirty="0"/>
              <a:t>存檔功能</a:t>
            </a:r>
            <a:endParaRPr lang="en-US" altLang="zh-TW" dirty="0"/>
          </a:p>
          <a:p>
            <a:r>
              <a:rPr lang="zh-TW" altLang="en-US" dirty="0"/>
              <a:t>遊戲中按</a:t>
            </a:r>
            <a:r>
              <a:rPr lang="en-US" altLang="zh-TW" dirty="0"/>
              <a:t>Escape</a:t>
            </a:r>
            <a:r>
              <a:rPr lang="zh-TW" altLang="en-US" dirty="0"/>
              <a:t>鍵會暫停遊戲</a:t>
            </a:r>
            <a:br>
              <a:rPr lang="en-US" altLang="zh-TW" dirty="0"/>
            </a:br>
            <a:r>
              <a:rPr lang="zh-TW" altLang="en-US" dirty="0"/>
              <a:t>並開啟遊戲選單，</a:t>
            </a:r>
            <a:br>
              <a:rPr lang="en-US" altLang="zh-TW" dirty="0"/>
            </a:br>
            <a:r>
              <a:rPr lang="zh-TW" altLang="en-US" dirty="0"/>
              <a:t>包含回到遊戲、回到主畫面、</a:t>
            </a:r>
            <a:br>
              <a:rPr lang="en-US" altLang="zh-TW" dirty="0"/>
            </a:br>
            <a:r>
              <a:rPr lang="zh-TW" altLang="en-US" dirty="0"/>
              <a:t>儲存並回到主畫面</a:t>
            </a:r>
            <a:endParaRPr lang="en-US" altLang="zh-TW" dirty="0"/>
          </a:p>
          <a:p>
            <a:r>
              <a:rPr lang="zh-TW" altLang="en-US" dirty="0"/>
              <a:t>按下儲存並回到主畫面後</a:t>
            </a:r>
            <a:br>
              <a:rPr lang="en-US" altLang="zh-TW" dirty="0"/>
            </a:br>
            <a:r>
              <a:rPr lang="zh-TW" altLang="en-US" dirty="0"/>
              <a:t>將地圖儲存為檔案，格式不拘</a:t>
            </a:r>
            <a:endParaRPr lang="en-US" altLang="zh-TW" dirty="0"/>
          </a:p>
          <a:p>
            <a:r>
              <a:rPr lang="zh-TW" altLang="en-US" dirty="0"/>
              <a:t>開啟存檔時需要讀取地圖資料</a:t>
            </a:r>
            <a:br>
              <a:rPr lang="en-US" altLang="zh-TW" dirty="0"/>
            </a:br>
            <a:r>
              <a:rPr lang="zh-TW" altLang="en-US" dirty="0"/>
              <a:t>並顯示</a:t>
            </a:r>
            <a:endParaRPr lang="en-US" altLang="zh-TW" dirty="0"/>
          </a:p>
          <a:p>
            <a:r>
              <a:rPr lang="en-US" altLang="zh-TW" dirty="0"/>
              <a:t>UI</a:t>
            </a:r>
            <a:r>
              <a:rPr lang="zh-TW" altLang="en-US" dirty="0"/>
              <a:t> 形式不拘</a:t>
            </a:r>
            <a:endParaRPr lang="en-US" altLang="zh-TW" dirty="0"/>
          </a:p>
        </p:txBody>
      </p:sp>
      <p:pic>
        <p:nvPicPr>
          <p:cNvPr id="5" name="圖片 4" descr="一張含有 文字, 螢幕擷取畫面, 樹狀, 電腦遊戲 的圖片&#10;&#10;自動產生的描述">
            <a:extLst>
              <a:ext uri="{FF2B5EF4-FFF2-40B4-BE49-F238E27FC236}">
                <a16:creationId xmlns:a16="http://schemas.microsoft.com/office/drawing/2014/main" id="{0C76D60E-B585-6ADD-FBE6-9E53F54B1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5625"/>
            <a:ext cx="5706674" cy="4351339"/>
          </a:xfrm>
          <a:prstGeom prst="roundRect">
            <a:avLst>
              <a:gd name="adj" fmla="val 168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0629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1C955-A687-DE30-E569-C7709F24F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CC53A0-E02C-A601-A60E-FC991BE0C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作業說明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D02CB8-69B0-2168-396D-DDCF55443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史蒂夫移動</a:t>
            </a:r>
            <a:r>
              <a:rPr lang="en-US" altLang="zh-TW" dirty="0"/>
              <a:t>(</a:t>
            </a:r>
            <a:r>
              <a:rPr lang="zh-TW" altLang="en-US" dirty="0"/>
              <a:t>可做可不做</a:t>
            </a:r>
            <a:r>
              <a:rPr lang="en-US" altLang="zh-TW" dirty="0"/>
              <a:t>)</a:t>
            </a:r>
            <a:endParaRPr lang="zh-TW" altLang="en-US" dirty="0"/>
          </a:p>
          <a:p>
            <a:r>
              <a:rPr lang="zh-TW" altLang="en-US" dirty="0"/>
              <a:t>使用</a:t>
            </a:r>
            <a:r>
              <a:rPr lang="en-US" altLang="zh-TW" dirty="0" err="1"/>
              <a:t>wasd</a:t>
            </a:r>
            <a:r>
              <a:rPr lang="zh-TW" altLang="en-US" dirty="0"/>
              <a:t>或是方向鍵</a:t>
            </a:r>
            <a:br>
              <a:rPr lang="en-US" altLang="zh-TW" dirty="0"/>
            </a:br>
            <a:r>
              <a:rPr lang="zh-TW" altLang="en-US" dirty="0"/>
              <a:t>移動史蒂夫</a:t>
            </a:r>
            <a:endParaRPr lang="en-US" altLang="zh-TW" dirty="0"/>
          </a:p>
          <a:p>
            <a:r>
              <a:rPr lang="zh-TW" altLang="en-US" dirty="0"/>
              <a:t>需要有地心引力</a:t>
            </a:r>
            <a:br>
              <a:rPr lang="en-US" altLang="zh-TW" dirty="0"/>
            </a:br>
            <a:r>
              <a:rPr lang="zh-TW" altLang="en-US" dirty="0"/>
              <a:t>在空中時要往下掉</a:t>
            </a:r>
            <a:endParaRPr lang="en-US" altLang="zh-TW" dirty="0"/>
          </a:p>
          <a:p>
            <a:r>
              <a:rPr lang="zh-TW" altLang="en-US" dirty="0"/>
              <a:t>按空白鍵可以跳躍</a:t>
            </a:r>
            <a:endParaRPr lang="en-US" altLang="zh-TW" dirty="0"/>
          </a:p>
          <a:p>
            <a:r>
              <a:rPr lang="zh-TW" altLang="en-US" dirty="0"/>
              <a:t>需要和地形碰撞</a:t>
            </a:r>
            <a:endParaRPr lang="en-US" altLang="zh-TW" dirty="0"/>
          </a:p>
        </p:txBody>
      </p:sp>
      <p:pic>
        <p:nvPicPr>
          <p:cNvPr id="5" name="圖片 4" descr="一張含有 螢幕擷取畫面, 文字, 多媒體軟體, Rectangle 的圖片&#10;&#10;自動產生的描述">
            <a:extLst>
              <a:ext uri="{FF2B5EF4-FFF2-40B4-BE49-F238E27FC236}">
                <a16:creationId xmlns:a16="http://schemas.microsoft.com/office/drawing/2014/main" id="{A15658DB-A0B9-5DB6-1730-8B5EB6ECC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5625"/>
            <a:ext cx="5706673" cy="4351338"/>
          </a:xfrm>
          <a:prstGeom prst="roundRect">
            <a:avLst>
              <a:gd name="adj" fmla="val 168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3775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4126</TotalTime>
  <Words>2687</Words>
  <Application>Microsoft Office PowerPoint</Application>
  <PresentationFormat>寬螢幕</PresentationFormat>
  <Paragraphs>51</Paragraphs>
  <Slides>14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9" baseType="lpstr">
      <vt:lpstr>Aptos</vt:lpstr>
      <vt:lpstr>Arial Unicode MS</vt:lpstr>
      <vt:lpstr>微軟正黑體</vt:lpstr>
      <vt:lpstr>Arial</vt:lpstr>
      <vt:lpstr>Office 佈景主題</vt:lpstr>
      <vt:lpstr>視窗程式設計 Homework 6-1 Window Program Design Homework 6-1</vt:lpstr>
      <vt:lpstr>作業說明</vt:lpstr>
      <vt:lpstr>作業說明</vt:lpstr>
      <vt:lpstr>作業說明</vt:lpstr>
      <vt:lpstr>作業說明</vt:lpstr>
      <vt:lpstr>6-2</vt:lpstr>
      <vt:lpstr>作業說明</vt:lpstr>
      <vt:lpstr>作業說明</vt:lpstr>
      <vt:lpstr>作業說明</vt:lpstr>
      <vt:lpstr>素材</vt:lpstr>
      <vt:lpstr>PowerPoint 簡報</vt:lpstr>
      <vt:lpstr>PowerPoint 簡報</vt:lpstr>
      <vt:lpstr>PowerPoint 簡報</vt:lpstr>
      <vt:lpstr>Hello habibi Rainbow cat custom window made of alumulemu floor to ceiling window if you like,  cut cut 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視窗程式設計 Homework 6-1 Window Program Design Homework 6-1</dc:title>
  <dc:creator>WavJaby .</dc:creator>
  <cp:lastModifiedBy>煒庭 周</cp:lastModifiedBy>
  <cp:revision>12</cp:revision>
  <dcterms:created xsi:type="dcterms:W3CDTF">2024-10-18T19:15:15Z</dcterms:created>
  <dcterms:modified xsi:type="dcterms:W3CDTF">2024-10-25T08:53:49Z</dcterms:modified>
</cp:coreProperties>
</file>